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sldIdLst>
    <p:sldId id="263" r:id="rId5"/>
    <p:sldId id="295" r:id="rId6"/>
    <p:sldId id="296" r:id="rId7"/>
    <p:sldId id="277" r:id="rId8"/>
    <p:sldId id="297" r:id="rId9"/>
    <p:sldId id="298" r:id="rId10"/>
    <p:sldId id="299" r:id="rId11"/>
    <p:sldId id="282" r:id="rId12"/>
    <p:sldId id="268" r:id="rId13"/>
    <p:sldId id="287" r:id="rId14"/>
    <p:sldId id="294" r:id="rId15"/>
    <p:sldId id="300" r:id="rId16"/>
    <p:sldId id="301" r:id="rId17"/>
    <p:sldId id="258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CD7521-ACCA-43E3-9AEE-1801F87A3977}" v="1" dt="2019-03-20T18:26:27.9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853" autoAdjust="0"/>
  </p:normalViewPr>
  <p:slideViewPr>
    <p:cSldViewPr snapToObjects="1" showGuides="1">
      <p:cViewPr varScale="1">
        <p:scale>
          <a:sx n="51" d="100"/>
          <a:sy n="51" d="100"/>
        </p:scale>
        <p:origin x="172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Godart" userId="de5f8105-1108-4f24-b670-c460f8e6c23a" providerId="ADAL" clId="{CBCD7521-ACCA-43E3-9AEE-1801F87A3977}"/>
    <pc:docChg chg="modSld">
      <pc:chgData name="Charles Godart" userId="de5f8105-1108-4f24-b670-c460f8e6c23a" providerId="ADAL" clId="{CBCD7521-ACCA-43E3-9AEE-1801F87A3977}" dt="2019-03-20T18:26:27.910" v="0"/>
      <pc:docMkLst>
        <pc:docMk/>
      </pc:docMkLst>
      <pc:sldChg chg="modSp">
        <pc:chgData name="Charles Godart" userId="de5f8105-1108-4f24-b670-c460f8e6c23a" providerId="ADAL" clId="{CBCD7521-ACCA-43E3-9AEE-1801F87A3977}" dt="2019-03-20T18:26:27.910" v="0"/>
        <pc:sldMkLst>
          <pc:docMk/>
          <pc:sldMk cId="3743393775" sldId="294"/>
        </pc:sldMkLst>
        <pc:graphicFrameChg chg="mod">
          <ac:chgData name="Charles Godart" userId="de5f8105-1108-4f24-b670-c460f8e6c23a" providerId="ADAL" clId="{CBCD7521-ACCA-43E3-9AEE-1801F87A3977}" dt="2019-03-20T18:26:27.910" v="0"/>
          <ac:graphicFrameMkLst>
            <pc:docMk/>
            <pc:sldMk cId="3743393775" sldId="294"/>
            <ac:graphicFrameMk id="3" creationId="{00000000-0000-0000-0000-000000000000}"/>
          </ac:graphicFrameMkLst>
        </pc:graphicFrame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AD457-AF5A-44D4-BF00-DC819D5CD8B8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92FE4-9074-4E77-B399-A43D75A68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07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Locaux sympa</a:t>
            </a:r>
          </a:p>
          <a:p>
            <a:r>
              <a:rPr lang="fr-FR" dirty="0"/>
              <a:t>Ancienne usine, boite de nuit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92FE4-9074-4E77-B399-A43D75A684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29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Amateur d’art</a:t>
            </a:r>
          </a:p>
          <a:p>
            <a:r>
              <a:rPr lang="fr-FR" dirty="0" err="1"/>
              <a:t>Rooftop</a:t>
            </a:r>
            <a:endParaRPr lang="fr-F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92FE4-9074-4E77-B399-A43D75A684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4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Holding au lux</a:t>
            </a:r>
          </a:p>
          <a:p>
            <a:r>
              <a:rPr lang="fr-FR" dirty="0"/>
              <a:t>Pas de BI </a:t>
            </a:r>
          </a:p>
          <a:p>
            <a:r>
              <a:rPr lang="fr-FR" dirty="0"/>
              <a:t>EPR </a:t>
            </a:r>
            <a:r>
              <a:rPr lang="fr-FR" dirty="0" err="1"/>
              <a:t>microsoft</a:t>
            </a:r>
            <a:r>
              <a:rPr lang="fr-FR" dirty="0"/>
              <a:t> </a:t>
            </a:r>
            <a:r>
              <a:rPr lang="fr-FR" dirty="0" err="1"/>
              <a:t>dynamics</a:t>
            </a:r>
            <a:endParaRPr lang="fr-FR" dirty="0"/>
          </a:p>
          <a:p>
            <a:r>
              <a:rPr lang="fr-FR" dirty="0"/>
              <a:t>Achat </a:t>
            </a:r>
            <a:r>
              <a:rPr lang="fr-FR" dirty="0" err="1"/>
              <a:t>matiere</a:t>
            </a:r>
            <a:r>
              <a:rPr lang="fr-FR" dirty="0"/>
              <a:t> </a:t>
            </a:r>
            <a:r>
              <a:rPr lang="fr-FR" dirty="0" err="1"/>
              <a:t>premiere</a:t>
            </a:r>
            <a:endParaRPr lang="fr-FR" dirty="0"/>
          </a:p>
          <a:p>
            <a:r>
              <a:rPr lang="fr-FR" dirty="0" err="1"/>
              <a:t>Comercial,gestion</a:t>
            </a:r>
            <a:r>
              <a:rPr lang="fr-FR" dirty="0"/>
              <a:t> des clients</a:t>
            </a:r>
          </a:p>
          <a:p>
            <a:r>
              <a:rPr lang="fr-FR" dirty="0" err="1"/>
              <a:t>Autonomne</a:t>
            </a:r>
            <a:r>
              <a:rPr lang="fr-FR" dirty="0"/>
              <a:t> sur l’outils</a:t>
            </a:r>
          </a:p>
          <a:p>
            <a:endParaRPr lang="fr-FR" dirty="0"/>
          </a:p>
          <a:p>
            <a:r>
              <a:rPr lang="fr-FR" dirty="0"/>
              <a:t>Audit : </a:t>
            </a:r>
            <a:r>
              <a:rPr lang="en-US" dirty="0"/>
              <a:t>2 </a:t>
            </a:r>
            <a:r>
              <a:rPr lang="en-US" dirty="0" err="1"/>
              <a:t>jours</a:t>
            </a:r>
            <a:r>
              <a:rPr lang="en-US" dirty="0"/>
              <a:t> + 1 de doc</a:t>
            </a:r>
          </a:p>
          <a:p>
            <a:r>
              <a:rPr lang="en-US" dirty="0" err="1"/>
              <a:t>Définir</a:t>
            </a:r>
            <a:r>
              <a:rPr lang="en-US" dirty="0"/>
              <a:t> les </a:t>
            </a:r>
            <a:r>
              <a:rPr lang="en-US" dirty="0" err="1"/>
              <a:t>ficheirs</a:t>
            </a:r>
            <a:r>
              <a:rPr lang="en-US" dirty="0"/>
              <a:t> sources, les systems sources </a:t>
            </a:r>
          </a:p>
          <a:p>
            <a:r>
              <a:rPr lang="en-US" dirty="0" err="1"/>
              <a:t>Connaitre</a:t>
            </a:r>
            <a:r>
              <a:rPr lang="en-US" dirty="0"/>
              <a:t> comment </a:t>
            </a:r>
            <a:r>
              <a:rPr lang="en-US" dirty="0" err="1"/>
              <a:t>fonctionne</a:t>
            </a:r>
            <a:r>
              <a:rPr lang="en-US" dirty="0"/>
              <a:t> la </a:t>
            </a:r>
            <a:r>
              <a:rPr lang="en-US" dirty="0" err="1"/>
              <a:t>société</a:t>
            </a:r>
            <a:endParaRPr lang="en-US" dirty="0"/>
          </a:p>
          <a:p>
            <a:r>
              <a:rPr lang="en-US" dirty="0" err="1"/>
              <a:t>Définir</a:t>
            </a:r>
            <a:r>
              <a:rPr lang="en-US" dirty="0"/>
              <a:t> les </a:t>
            </a:r>
            <a:r>
              <a:rPr lang="en-US" dirty="0" err="1"/>
              <a:t>besoins</a:t>
            </a:r>
            <a:r>
              <a:rPr lang="en-US" dirty="0"/>
              <a:t> infra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92FE4-9074-4E77-B399-A43D75A684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6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Entity</a:t>
            </a:r>
            <a:r>
              <a:rPr lang="fr-FR" dirty="0"/>
              <a:t> store ? Fonctionnalité de l’ERP </a:t>
            </a:r>
            <a:r>
              <a:rPr lang="fr-FR" dirty="0" err="1"/>
              <a:t>dynamics</a:t>
            </a:r>
            <a:r>
              <a:rPr lang="fr-FR" dirty="0"/>
              <a:t>, </a:t>
            </a:r>
            <a:r>
              <a:rPr lang="fr-FR" dirty="0" err="1"/>
              <a:t>possiblité</a:t>
            </a:r>
            <a:r>
              <a:rPr lang="fr-FR" dirty="0"/>
              <a:t> de modéliser un DWH </a:t>
            </a:r>
            <a:r>
              <a:rPr lang="fr-FR" dirty="0" err="1"/>
              <a:t>etoile</a:t>
            </a:r>
            <a:endParaRPr lang="fr-FR" dirty="0"/>
          </a:p>
          <a:p>
            <a:r>
              <a:rPr lang="fr-FR" dirty="0"/>
              <a:t>Dire un peu plus sur la partie SQL server mise en place, </a:t>
            </a:r>
            <a:r>
              <a:rPr lang="fr-FR" dirty="0" err="1"/>
              <a:t>SSAs</a:t>
            </a:r>
            <a:r>
              <a:rPr lang="fr-FR" dirty="0"/>
              <a:t> in memory, </a:t>
            </a:r>
            <a:r>
              <a:rPr lang="fr-FR" dirty="0" err="1"/>
              <a:t>PowerBI</a:t>
            </a:r>
            <a:r>
              <a:rPr lang="fr-FR" dirty="0"/>
              <a:t> cube </a:t>
            </a:r>
            <a:r>
              <a:rPr lang="fr-FR" dirty="0" err="1"/>
              <a:t>tabular</a:t>
            </a:r>
            <a:r>
              <a:rPr lang="fr-FR" dirty="0"/>
              <a:t> in memory</a:t>
            </a:r>
          </a:p>
          <a:p>
            <a:r>
              <a:rPr lang="fr-FR" dirty="0"/>
              <a:t>Plus de possibilité sur le cloud avec </a:t>
            </a:r>
            <a:r>
              <a:rPr lang="fr-FR" dirty="0" err="1"/>
              <a:t>powerbi</a:t>
            </a:r>
            <a:r>
              <a:rPr lang="fr-FR" dirty="0"/>
              <a:t> que </a:t>
            </a:r>
            <a:r>
              <a:rPr lang="fr-FR" dirty="0" err="1"/>
              <a:t>onpremise</a:t>
            </a:r>
            <a:r>
              <a:rPr lang="fr-FR" dirty="0"/>
              <a:t> ? Dashboard </a:t>
            </a:r>
            <a:r>
              <a:rPr lang="fr-FR" dirty="0" err="1"/>
              <a:t>personalisé</a:t>
            </a:r>
            <a:r>
              <a:rPr lang="fr-FR" dirty="0"/>
              <a:t>, QNA, Bookmark et </a:t>
            </a:r>
            <a:r>
              <a:rPr lang="fr-FR" dirty="0" err="1"/>
              <a:t>drilthrough</a:t>
            </a:r>
            <a:r>
              <a:rPr lang="fr-FR" dirty="0"/>
              <a:t> récemment ajouté </a:t>
            </a:r>
            <a:r>
              <a:rPr lang="fr-FR" dirty="0" err="1"/>
              <a:t>onpremise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fr-FR" dirty="0">
                <a:sym typeface="Wingdings" panose="05000000000000000000" pitchFamily="2" charset="2"/>
              </a:rPr>
              <a:t>aujourd’hui migration vers le cloud souhaitée, migration des rapports en auto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fr-F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92FE4-9074-4E77-B399-A43D75A684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57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Montrer la DB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92FE4-9074-4E77-B399-A43D75A684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17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ERP depuis un an </a:t>
            </a:r>
            <a:r>
              <a:rPr lang="en-US" dirty="0"/>
              <a:t>, recuperation </a:t>
            </a:r>
            <a:r>
              <a:rPr lang="en-US" dirty="0" err="1"/>
              <a:t>histo</a:t>
            </a:r>
            <a:r>
              <a:rPr lang="en-US" dirty="0"/>
              <a:t> via </a:t>
            </a:r>
            <a:r>
              <a:rPr lang="en-US" dirty="0" err="1"/>
              <a:t>fichier</a:t>
            </a:r>
            <a:r>
              <a:rPr lang="en-US" dirty="0"/>
              <a:t> </a:t>
            </a:r>
          </a:p>
          <a:p>
            <a:r>
              <a:rPr lang="en-US" dirty="0" err="1"/>
              <a:t>Compierre</a:t>
            </a:r>
            <a:r>
              <a:rPr lang="en-US" dirty="0"/>
              <a:t> ancient ERP </a:t>
            </a:r>
          </a:p>
          <a:p>
            <a:r>
              <a:rPr lang="en-US" dirty="0"/>
              <a:t>Web data, vente client dans les </a:t>
            </a:r>
            <a:r>
              <a:rPr lang="en-US" dirty="0" err="1"/>
              <a:t>magasins</a:t>
            </a:r>
            <a:r>
              <a:rPr lang="en-US" dirty="0"/>
              <a:t> (</a:t>
            </a:r>
            <a:r>
              <a:rPr lang="en-US" dirty="0" err="1"/>
              <a:t>magasin</a:t>
            </a:r>
            <a:r>
              <a:rPr lang="en-US" dirty="0"/>
              <a:t> </a:t>
            </a:r>
            <a:r>
              <a:rPr lang="en-US" dirty="0" err="1"/>
              <a:t>offociel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revendeur</a:t>
            </a:r>
            <a:r>
              <a:rPr lang="en-US" dirty="0"/>
              <a:t>) et les </a:t>
            </a:r>
            <a:r>
              <a:rPr lang="en-US" dirty="0" err="1"/>
              <a:t>visites</a:t>
            </a:r>
            <a:r>
              <a:rPr lang="en-US" dirty="0"/>
              <a:t> des </a:t>
            </a:r>
            <a:r>
              <a:rPr lang="en-US" dirty="0" err="1"/>
              <a:t>commerciaux</a:t>
            </a:r>
            <a:endParaRPr lang="en-US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92FE4-9074-4E77-B399-A43D75A684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42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Plan comptable de plusieurs pays, il fallait faire des groupements par pays pour regrouper les bons indice comptables</a:t>
            </a:r>
          </a:p>
          <a:p>
            <a:r>
              <a:rPr lang="fr-FR" dirty="0"/>
              <a:t>Consignation, stock chez le client </a:t>
            </a:r>
          </a:p>
          <a:p>
            <a:r>
              <a:rPr lang="fr-FR" dirty="0"/>
              <a:t>Multiplié par le nombre de montre dans le pack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92FE4-9074-4E77-B399-A43D75A684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35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21432" y="2060848"/>
            <a:ext cx="3538736" cy="2265115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dirty="0"/>
              <a:t>Client’s Logo</a:t>
            </a:r>
          </a:p>
        </p:txBody>
      </p:sp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C172-29F5-CD4D-8A03-30C524EC05AC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7F99-E4AD-B04D-BE06-579618E14E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BC172-29F5-CD4D-8A03-30C524EC05AC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27F99-E4AD-B04D-BE06-579618E14E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5610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BC172-29F5-CD4D-8A03-30C524EC05AC}" type="datetimeFigureOut">
              <a:rPr lang="en-US" smtClean="0"/>
              <a:pPr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27F99-E4AD-B04D-BE06-579618E14E9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0" r:id="rId2"/>
    <p:sldLayoutId id="2147483654" r:id="rId3"/>
    <p:sldLayoutId id="2147483660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0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://www.iconarchive.com/show/vista-people-icons-by-icons-land/Groups-Meeting-Light-icon.html" TargetMode="External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ésultat de recherche d'images pour &quot;ice watch log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132856"/>
            <a:ext cx="2585492" cy="198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905125" y="614243"/>
            <a:ext cx="3117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/>
              <a:t>BI Roadmap 2017</a:t>
            </a:r>
          </a:p>
        </p:txBody>
      </p:sp>
    </p:spTree>
    <p:extLst>
      <p:ext uri="{BB962C8B-B14F-4D97-AF65-F5344CB8AC3E}">
        <p14:creationId xmlns:p14="http://schemas.microsoft.com/office/powerpoint/2010/main" val="3739034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Risques identifiés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68552"/>
          </a:xfrm>
        </p:spPr>
        <p:txBody>
          <a:bodyPr>
            <a:normAutofit/>
          </a:bodyPr>
          <a:lstStyle/>
          <a:p>
            <a:r>
              <a:rPr lang="fr-FR" sz="2400" dirty="0"/>
              <a:t>Devises: taux de conversion mensuels. Pour les objectifs annuels pour chaque client, prendre le taux de conversion annuel moyen</a:t>
            </a:r>
          </a:p>
          <a:p>
            <a:r>
              <a:rPr lang="fr-FR" sz="2400" dirty="0"/>
              <a:t>Plusieurs plans comptables (pays différents)</a:t>
            </a:r>
          </a:p>
          <a:p>
            <a:r>
              <a:rPr lang="fr-FR" sz="2400" dirty="0"/>
              <a:t>Consignation : les ventes apparaissent 1 mois plus tard dans AX</a:t>
            </a:r>
          </a:p>
          <a:p>
            <a:r>
              <a:rPr lang="fr-FR" sz="2400" dirty="0"/>
              <a:t>Vente pack soldes: comprennent plusieurs montres (12) mais apparaissent comme 1 seul produit dans AX. On ne connaît pas les caractéristiques des montres dans ce pack</a:t>
            </a:r>
          </a:p>
        </p:txBody>
      </p:sp>
    </p:spTree>
    <p:extLst>
      <p:ext uri="{BB962C8B-B14F-4D97-AF65-F5344CB8AC3E}">
        <p14:creationId xmlns:p14="http://schemas.microsoft.com/office/powerpoint/2010/main" val="511905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Besoins en </a:t>
            </a:r>
            <a:r>
              <a:rPr lang="fr-FR" dirty="0" err="1"/>
              <a:t>reporting</a:t>
            </a:r>
            <a:endParaRPr lang="fr-FR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821588"/>
              </p:ext>
            </p:extLst>
          </p:nvPr>
        </p:nvGraphicFramePr>
        <p:xfrm>
          <a:off x="4114800" y="486916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showAsIcon="1" r:id="rId3" imgW="914400" imgH="771480" progId="Excel.Sheet.12">
                  <p:embed/>
                </p:oleObj>
              </mc:Choice>
              <mc:Fallback>
                <p:oleObj name="Worksheet" showAsIcon="1" r:id="rId3" imgW="914400" imgH="771480" progId="Excel.Sheet.12">
                  <p:embed/>
                  <p:pic>
                    <p:nvPicPr>
                      <p:cNvPr id="3" name="Obje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4800" y="486916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3168352"/>
          </a:xfrm>
        </p:spPr>
        <p:txBody>
          <a:bodyPr>
            <a:normAutofit fontScale="85000" lnSpcReduction="20000"/>
          </a:bodyPr>
          <a:lstStyle/>
          <a:p>
            <a:r>
              <a:rPr lang="fr-FR" sz="2400" dirty="0"/>
              <a:t>La liste des </a:t>
            </a:r>
            <a:r>
              <a:rPr lang="fr-FR" sz="2400" dirty="0" err="1"/>
              <a:t>reportings</a:t>
            </a:r>
            <a:r>
              <a:rPr lang="fr-FR" sz="2400" dirty="0"/>
              <a:t> reprend l’analyse effectuée lors des workshops</a:t>
            </a:r>
          </a:p>
          <a:p>
            <a:r>
              <a:rPr lang="fr-FR" sz="2400" dirty="0"/>
              <a:t>Contrainte de sécurité: Identification Windows en interne:</a:t>
            </a:r>
          </a:p>
          <a:p>
            <a:pPr lvl="1"/>
            <a:r>
              <a:rPr lang="fr-FR" sz="1800" dirty="0"/>
              <a:t>Utilisation d’Active Directory pour la BI</a:t>
            </a:r>
          </a:p>
          <a:p>
            <a:pPr lvl="1"/>
            <a:r>
              <a:rPr lang="fr-FR" sz="1800" dirty="0"/>
              <a:t>Définition de groupes AD (Commercial, Management, Stock, etc.)</a:t>
            </a:r>
          </a:p>
          <a:p>
            <a:pPr lvl="2"/>
            <a:r>
              <a:rPr lang="fr-FR" sz="1800" dirty="0"/>
              <a:t>Sécurité via </a:t>
            </a:r>
            <a:r>
              <a:rPr lang="fr-FR" sz="1800" dirty="0" err="1"/>
              <a:t>folders</a:t>
            </a:r>
            <a:r>
              <a:rPr lang="fr-FR" sz="1800" dirty="0"/>
              <a:t> (chaque rôle/groupe AD a accès à son </a:t>
            </a:r>
            <a:r>
              <a:rPr lang="fr-FR" sz="1800" dirty="0" err="1"/>
              <a:t>folder</a:t>
            </a:r>
            <a:r>
              <a:rPr lang="fr-FR" sz="1800" dirty="0"/>
              <a:t>)</a:t>
            </a:r>
          </a:p>
          <a:p>
            <a:pPr lvl="2"/>
            <a:r>
              <a:rPr lang="fr-FR" sz="1800" dirty="0"/>
              <a:t>Sécurité via utilisateur</a:t>
            </a:r>
          </a:p>
          <a:p>
            <a:pPr lvl="2"/>
            <a:r>
              <a:rPr lang="fr-FR" sz="1800" dirty="0"/>
              <a:t>Données stockées dans l’environnement </a:t>
            </a:r>
            <a:r>
              <a:rPr lang="fr-FR" sz="1800" dirty="0" err="1"/>
              <a:t>Ice</a:t>
            </a:r>
            <a:r>
              <a:rPr lang="fr-FR" sz="1800" dirty="0"/>
              <a:t> Watch (pas dans le Cloud)</a:t>
            </a:r>
          </a:p>
          <a:p>
            <a:pPr lvl="1"/>
            <a:r>
              <a:rPr lang="fr-FR" sz="1800" dirty="0"/>
              <a:t>Accessibilité des </a:t>
            </a:r>
            <a:r>
              <a:rPr lang="fr-FR" sz="1800" dirty="0" err="1"/>
              <a:t>reportings</a:t>
            </a:r>
            <a:r>
              <a:rPr lang="fr-FR" sz="1800" dirty="0"/>
              <a:t> via mobile / tablette</a:t>
            </a:r>
          </a:p>
          <a:p>
            <a:pPr lvl="1"/>
            <a:r>
              <a:rPr lang="fr-FR" sz="1800" dirty="0"/>
              <a:t>Portail Power BI Report Server: remplit tous les besoins cités</a:t>
            </a:r>
            <a:endParaRPr lang="fr-FR" sz="2400" dirty="0"/>
          </a:p>
          <a:p>
            <a:r>
              <a:rPr lang="fr-FR" sz="2400" dirty="0"/>
              <a:t>Des priorités ont été fixées pour chaque item de </a:t>
            </a:r>
            <a:r>
              <a:rPr lang="fr-FR" sz="2400" dirty="0" err="1"/>
              <a:t>reporting</a:t>
            </a:r>
            <a:endParaRPr lang="fr-FR" sz="2400" dirty="0"/>
          </a:p>
          <a:p>
            <a:r>
              <a:rPr lang="fr-FR" sz="2400" dirty="0"/>
              <a:t>Les items concernant plusieurs départements ont été déplacés dans un Dashboard global </a:t>
            </a:r>
            <a:r>
              <a:rPr lang="fr-FR" sz="2400" dirty="0" err="1"/>
              <a:t>Ice</a:t>
            </a:r>
            <a:r>
              <a:rPr lang="fr-FR" sz="2400" dirty="0"/>
              <a:t> Watch.</a:t>
            </a:r>
            <a:endParaRPr lang="fr-FR" dirty="0"/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3393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05502F-BA71-4067-A1DB-8C6C381E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 qu’il s’est réellement passé…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40BFFB-66D0-4D76-8067-587BC77F4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err="1"/>
              <a:t>Entity</a:t>
            </a:r>
            <a:r>
              <a:rPr lang="fr-FR" dirty="0"/>
              <a:t> Store au bout de 2 jours: poubelle!</a:t>
            </a:r>
          </a:p>
          <a:p>
            <a:pPr lvl="1"/>
            <a:r>
              <a:rPr lang="fr-FR" dirty="0"/>
              <a:t>NSI administrateur de l’ERP: environnement verrouillé et crainte de tout casser :D</a:t>
            </a:r>
          </a:p>
          <a:p>
            <a:r>
              <a:rPr lang="fr-FR" dirty="0"/>
              <a:t>Solution de secours: se brancher directement sur la DB de l’ERP et prier pour comprendre la modélisation très rapidement</a:t>
            </a:r>
          </a:p>
          <a:p>
            <a:r>
              <a:rPr lang="fr-FR" dirty="0"/>
              <a:t>Course contre la montre…merci Google!</a:t>
            </a:r>
          </a:p>
          <a:p>
            <a:r>
              <a:rPr lang="fr-FR" dirty="0"/>
              <a:t>Dépassement du budget (30 j travaillés environ, 23 jours facturés)…mais pas de regret!</a:t>
            </a:r>
          </a:p>
        </p:txBody>
      </p:sp>
    </p:spTree>
    <p:extLst>
      <p:ext uri="{BB962C8B-B14F-4D97-AF65-F5344CB8AC3E}">
        <p14:creationId xmlns:p14="http://schemas.microsoft.com/office/powerpoint/2010/main" val="18897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20820E-68A5-47DC-AEDC-B338228E0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48880"/>
            <a:ext cx="8229600" cy="1143000"/>
          </a:xfrm>
        </p:spPr>
        <p:txBody>
          <a:bodyPr/>
          <a:lstStyle/>
          <a:p>
            <a:r>
              <a:rPr lang="fr-FR" dirty="0"/>
              <a:t>Démo</a:t>
            </a:r>
          </a:p>
        </p:txBody>
      </p:sp>
    </p:spTree>
    <p:extLst>
      <p:ext uri="{BB962C8B-B14F-4D97-AF65-F5344CB8AC3E}">
        <p14:creationId xmlns:p14="http://schemas.microsoft.com/office/powerpoint/2010/main" val="2699919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503B75-35C9-4736-B761-917E9BA6F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Client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ED3536-CA6B-4C0B-9B78-266282FFF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96752"/>
          </a:xfrm>
        </p:spPr>
        <p:txBody>
          <a:bodyPr>
            <a:normAutofit/>
          </a:bodyPr>
          <a:lstStyle/>
          <a:p>
            <a:r>
              <a:rPr lang="fr-FR" sz="2000" dirty="0"/>
              <a:t>Secteur montres entrée de gamme</a:t>
            </a:r>
          </a:p>
          <a:p>
            <a:r>
              <a:rPr lang="fr-FR" sz="2000" dirty="0"/>
              <a:t>Top 5 mondial</a:t>
            </a:r>
          </a:p>
          <a:p>
            <a:r>
              <a:rPr lang="fr-FR" sz="2000" dirty="0"/>
              <a:t>Fondé par Jean Pierre </a:t>
            </a:r>
            <a:r>
              <a:rPr lang="fr-FR" sz="2000" dirty="0" err="1"/>
              <a:t>Lutgen</a:t>
            </a:r>
            <a:r>
              <a:rPr lang="fr-FR" sz="2000" dirty="0"/>
              <a:t> à Bastogne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DFA04E-E585-4A70-BFCC-7EFE5511E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280" y="1232228"/>
            <a:ext cx="3977364" cy="198868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1DF94E2-5273-461F-A8B2-6F5A3D864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780928"/>
            <a:ext cx="5100296" cy="295817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CAE0E21-161A-4969-88F8-08A55AF84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8612" y="3403473"/>
            <a:ext cx="3592471" cy="2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59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6E85A4E-61D0-4EF9-965B-C05C984F8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1" y="3068960"/>
            <a:ext cx="3456940" cy="259228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7479014-A0D2-426A-A596-363D23919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1628800"/>
            <a:ext cx="3404280" cy="453904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ACD8AC5-85D6-44B7-B692-200AF0AC3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1" y="44624"/>
            <a:ext cx="3912368" cy="293380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F036573-81DE-496B-9F73-75A28C6E1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968" y="165177"/>
            <a:ext cx="3590840" cy="269269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968F40B-5AFC-4E84-BDFF-DFC1544B80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9832" y="3129881"/>
            <a:ext cx="2765952" cy="276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22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Contexte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sz="2800" dirty="0"/>
              <a:t>Mise en place d’un outil de </a:t>
            </a:r>
            <a:r>
              <a:rPr lang="fr-FR" sz="2800" dirty="0" err="1"/>
              <a:t>reporting</a:t>
            </a:r>
            <a:r>
              <a:rPr lang="fr-FR" sz="2800" dirty="0"/>
              <a:t> pour tout le groupe ICE (4 filiales en Belgique, Luxembourg, Hong Kong…)</a:t>
            </a:r>
          </a:p>
          <a:p>
            <a:r>
              <a:rPr lang="fr-FR" sz="2800" dirty="0"/>
              <a:t>Création de rapports / </a:t>
            </a:r>
            <a:r>
              <a:rPr lang="fr-FR" sz="2800" dirty="0" err="1"/>
              <a:t>dashboards</a:t>
            </a:r>
            <a:r>
              <a:rPr lang="fr-FR" sz="2800" dirty="0"/>
              <a:t> pour chaque département (Finance, Stock, Commercial, Achats…)</a:t>
            </a:r>
          </a:p>
          <a:p>
            <a:r>
              <a:rPr lang="fr-FR" sz="2800" dirty="0"/>
              <a:t>Formation / Coaching des employés pour qu’ils soient les plus autonomes possible avec l’outil sélectionné</a:t>
            </a:r>
          </a:p>
          <a:p>
            <a:r>
              <a:rPr lang="fr-FR" sz="2800" dirty="0"/>
              <a:t>1</a:t>
            </a:r>
            <a:r>
              <a:rPr lang="fr-FR" sz="2800" baseline="30000" dirty="0"/>
              <a:t>ère</a:t>
            </a:r>
            <a:r>
              <a:rPr lang="fr-FR" sz="2800" dirty="0"/>
              <a:t> étape du projet: Audit business (3 jours):</a:t>
            </a:r>
          </a:p>
          <a:p>
            <a:pPr lvl="1"/>
            <a:r>
              <a:rPr lang="fr-FR" sz="2400" dirty="0"/>
              <a:t>Analyser la structure organisationnelle du groupe, la façon d’utiliser les données, les différents flux existants ainsi que les principaux outils opérationnels utilisés</a:t>
            </a:r>
          </a:p>
          <a:p>
            <a:pPr lvl="1"/>
            <a:r>
              <a:rPr lang="fr-FR" sz="2400" dirty="0"/>
              <a:t>Définir les principaux besoins en </a:t>
            </a:r>
            <a:r>
              <a:rPr lang="fr-FR" sz="2400" dirty="0" err="1"/>
              <a:t>reporting</a:t>
            </a:r>
            <a:endParaRPr lang="fr-FR" sz="2400" dirty="0"/>
          </a:p>
          <a:p>
            <a:pPr lvl="1"/>
            <a:r>
              <a:rPr lang="fr-FR" sz="2400" dirty="0"/>
              <a:t>Identifier les risques / contraintes</a:t>
            </a:r>
          </a:p>
          <a:p>
            <a:pPr lvl="1"/>
            <a:r>
              <a:rPr lang="fr-FR" sz="2400" dirty="0"/>
              <a:t>Infrastructure IT à mettre en place</a:t>
            </a:r>
          </a:p>
          <a:p>
            <a:pPr lvl="1"/>
            <a:r>
              <a:rPr lang="fr-FR" sz="2400" dirty="0"/>
              <a:t>Choix de l’outil et définition d’une roadmap</a:t>
            </a:r>
            <a:endParaRPr lang="fr-BE" sz="2400" dirty="0"/>
          </a:p>
          <a:p>
            <a:endParaRPr lang="fr-BE" sz="2800" dirty="0"/>
          </a:p>
        </p:txBody>
      </p:sp>
    </p:spTree>
    <p:extLst>
      <p:ext uri="{BB962C8B-B14F-4D97-AF65-F5344CB8AC3E}">
        <p14:creationId xmlns:p14="http://schemas.microsoft.com/office/powerpoint/2010/main" val="2677722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55D68E-D23B-4047-844D-31EEB566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Notre Offre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BE6A83-9CB0-44B5-B304-41677D6B7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51304" cy="4525963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Suite à l’audit: 1</a:t>
            </a:r>
            <a:r>
              <a:rPr lang="fr-FR" baseline="30000" dirty="0"/>
              <a:t>er</a:t>
            </a:r>
            <a:r>
              <a:rPr lang="fr-FR" dirty="0"/>
              <a:t> lot de 20 jours (+/- 3 jours) </a:t>
            </a:r>
          </a:p>
          <a:p>
            <a:pPr lvl="1"/>
            <a:r>
              <a:rPr lang="fr-FR" dirty="0"/>
              <a:t>Modélisation DWH</a:t>
            </a:r>
          </a:p>
          <a:p>
            <a:pPr lvl="2"/>
            <a:r>
              <a:rPr lang="fr-FR" dirty="0"/>
              <a:t>Sources de données: ERP Dynamics AX 2012R3, fichiers Excel, fichiers plats, logiciel interne </a:t>
            </a:r>
            <a:r>
              <a:rPr lang="fr-FR" dirty="0" err="1"/>
              <a:t>IceSys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Utilisation d’</a:t>
            </a:r>
            <a:r>
              <a:rPr lang="fr-FR" dirty="0" err="1"/>
              <a:t>Entity</a:t>
            </a:r>
            <a:r>
              <a:rPr lang="fr-FR" dirty="0"/>
              <a:t> Store pour la data collection</a:t>
            </a:r>
          </a:p>
          <a:p>
            <a:pPr lvl="2"/>
            <a:r>
              <a:rPr lang="fr-FR" dirty="0"/>
              <a:t>SQL Server 2016 (ETL SSIS, jobs </a:t>
            </a:r>
            <a:r>
              <a:rPr lang="fr-FR" dirty="0" err="1"/>
              <a:t>schedulés</a:t>
            </a:r>
            <a:r>
              <a:rPr lang="fr-FR" dirty="0"/>
              <a:t>, cubes SSAS in memory…)</a:t>
            </a:r>
          </a:p>
          <a:p>
            <a:pPr lvl="1"/>
            <a:r>
              <a:rPr lang="fr-FR" dirty="0" err="1"/>
              <a:t>Dashboards</a:t>
            </a:r>
            <a:r>
              <a:rPr lang="fr-FR" dirty="0"/>
              <a:t> Power BI Report Server (on </a:t>
            </a:r>
            <a:r>
              <a:rPr lang="fr-FR" dirty="0" err="1"/>
              <a:t>premise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Reportings</a:t>
            </a:r>
            <a:r>
              <a:rPr lang="fr-FR" dirty="0"/>
              <a:t> paginés SSRS pour le département finance (P&amp;L, Tréso, …)</a:t>
            </a:r>
          </a:p>
        </p:txBody>
      </p:sp>
    </p:spTree>
    <p:extLst>
      <p:ext uri="{BB962C8B-B14F-4D97-AF65-F5344CB8AC3E}">
        <p14:creationId xmlns:p14="http://schemas.microsoft.com/office/powerpoint/2010/main" val="3523612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07B247-CD4E-4EB5-A7A3-516370E9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Principaux défis à relever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B75EE4-C71C-4160-A714-974ED89A6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Sources inconnues (ERP: réussir à identifier les bonnes tables à récupérer parmi des centaines + comprendre la logique derrière)</a:t>
            </a:r>
          </a:p>
          <a:p>
            <a:r>
              <a:rPr lang="fr-FR" dirty="0"/>
              <a:t>Power BI Report Server: nouveauté tout juste sortie à l’époque</a:t>
            </a:r>
          </a:p>
          <a:p>
            <a:r>
              <a:rPr lang="fr-FR" dirty="0" err="1"/>
              <a:t>Entity</a:t>
            </a:r>
            <a:r>
              <a:rPr lang="fr-FR" dirty="0"/>
              <a:t> Store: très peu d’infos sur le web</a:t>
            </a:r>
          </a:p>
          <a:p>
            <a:r>
              <a:rPr lang="fr-FR" dirty="0"/>
              <a:t>Manque de maturité BI chez le client (premier projet pour eux)</a:t>
            </a:r>
          </a:p>
          <a:p>
            <a:r>
              <a:rPr lang="fr-FR" dirty="0"/>
              <a:t>Scope élargi et seulement 20 jours pour tout faire</a:t>
            </a:r>
          </a:p>
        </p:txBody>
      </p:sp>
    </p:spTree>
    <p:extLst>
      <p:ext uri="{BB962C8B-B14F-4D97-AF65-F5344CB8AC3E}">
        <p14:creationId xmlns:p14="http://schemas.microsoft.com/office/powerpoint/2010/main" val="350112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07B247-CD4E-4EB5-A7A3-516370E9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Mais alors, pourquoi faire ce projet??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B75EE4-C71C-4160-A714-974ED89A6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Sources inconnues (ERP: réussir à identifier les bonnes tables à récupérer parmi des centaines + comprendre la logique derrière)</a:t>
            </a:r>
          </a:p>
          <a:p>
            <a:r>
              <a:rPr lang="fr-FR" dirty="0"/>
              <a:t>Power BI Report Server: nouveauté tout juste sortie à l’époque</a:t>
            </a:r>
          </a:p>
          <a:p>
            <a:r>
              <a:rPr lang="fr-FR" dirty="0"/>
              <a:t>Client Fun et secteur d’activité rare</a:t>
            </a:r>
          </a:p>
          <a:p>
            <a:pPr lvl="1"/>
            <a:r>
              <a:rPr lang="fr-FR" dirty="0"/>
              <a:t>Belle référence pour AkaBI</a:t>
            </a:r>
          </a:p>
          <a:p>
            <a:r>
              <a:rPr lang="fr-FR" dirty="0"/>
              <a:t>Possibilité de monter en compétence et de proposer des projets équivalents à d’autres futurs clients (ERP Dynamics AX bien représenté dans le secteur des PMEs)</a:t>
            </a:r>
          </a:p>
        </p:txBody>
      </p:sp>
    </p:spTree>
    <p:extLst>
      <p:ext uri="{BB962C8B-B14F-4D97-AF65-F5344CB8AC3E}">
        <p14:creationId xmlns:p14="http://schemas.microsoft.com/office/powerpoint/2010/main" val="2847669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cible </a:t>
            </a:r>
            <a:r>
              <a:rPr lang="fr-FR" dirty="0" err="1"/>
              <a:t>Entity</a:t>
            </a:r>
            <a:r>
              <a:rPr lang="fr-FR" dirty="0"/>
              <a:t> Store</a:t>
            </a:r>
          </a:p>
        </p:txBody>
      </p:sp>
      <p:pic>
        <p:nvPicPr>
          <p:cNvPr id="2050" name="Picture 2" descr="https://msdnshared.blob.core.windows.net/media/2016/05/NRT_PowerB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7164288" cy="463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33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7329"/>
            <a:ext cx="8229600" cy="1143000"/>
          </a:xfrm>
        </p:spPr>
        <p:txBody>
          <a:bodyPr/>
          <a:lstStyle/>
          <a:p>
            <a:r>
              <a:rPr lang="fr-FR" dirty="0"/>
              <a:t>Architecture BI Cible</a:t>
            </a:r>
          </a:p>
        </p:txBody>
      </p:sp>
      <p:grpSp>
        <p:nvGrpSpPr>
          <p:cNvPr id="4" name="Group 85"/>
          <p:cNvGrpSpPr/>
          <p:nvPr/>
        </p:nvGrpSpPr>
        <p:grpSpPr>
          <a:xfrm>
            <a:off x="2217146" y="2066298"/>
            <a:ext cx="4984085" cy="4114378"/>
            <a:chOff x="1977749" y="2280939"/>
            <a:chExt cx="4984085" cy="4464497"/>
          </a:xfrm>
        </p:grpSpPr>
        <p:sp>
          <p:nvSpPr>
            <p:cNvPr id="5" name="Rounded Rectangle 49"/>
            <p:cNvSpPr/>
            <p:nvPr/>
          </p:nvSpPr>
          <p:spPr>
            <a:xfrm>
              <a:off x="1977749" y="2280939"/>
              <a:ext cx="4984084" cy="4464496"/>
            </a:xfrm>
            <a:prstGeom prst="roundRect">
              <a:avLst>
                <a:gd name="adj" fmla="val 5114"/>
              </a:avLst>
            </a:prstGeom>
            <a:gradFill rotWithShape="1">
              <a:gsLst>
                <a:gs pos="0">
                  <a:srgbClr val="786C71">
                    <a:tint val="50000"/>
                    <a:satMod val="300000"/>
                  </a:srgbClr>
                </a:gs>
                <a:gs pos="35000">
                  <a:srgbClr val="786C71">
                    <a:tint val="37000"/>
                    <a:satMod val="300000"/>
                  </a:srgbClr>
                </a:gs>
                <a:gs pos="100000">
                  <a:srgbClr val="786C71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786C71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95200" y="6385396"/>
              <a:ext cx="4966634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Microsoft SQL Server (SSIS, SSRS)</a:t>
              </a:r>
            </a:p>
          </p:txBody>
        </p:sp>
      </p:grpSp>
      <p:grpSp>
        <p:nvGrpSpPr>
          <p:cNvPr id="7" name="Group 83"/>
          <p:cNvGrpSpPr/>
          <p:nvPr/>
        </p:nvGrpSpPr>
        <p:grpSpPr>
          <a:xfrm>
            <a:off x="664773" y="836712"/>
            <a:ext cx="7632848" cy="4611938"/>
            <a:chOff x="425376" y="876300"/>
            <a:chExt cx="7632848" cy="5004398"/>
          </a:xfrm>
        </p:grpSpPr>
        <p:sp>
          <p:nvSpPr>
            <p:cNvPr id="8" name="U-Turn Arrow 44"/>
            <p:cNvSpPr/>
            <p:nvPr/>
          </p:nvSpPr>
          <p:spPr>
            <a:xfrm flipH="1">
              <a:off x="425376" y="1346200"/>
              <a:ext cx="7632848" cy="4534498"/>
            </a:xfrm>
            <a:prstGeom prst="uturnArrow">
              <a:avLst>
                <a:gd name="adj1" fmla="val 11547"/>
                <a:gd name="adj2" fmla="val 11303"/>
                <a:gd name="adj3" fmla="val 25000"/>
                <a:gd name="adj4" fmla="val 23674"/>
                <a:gd name="adj5" fmla="val 100000"/>
              </a:avLst>
            </a:prstGeom>
            <a:gradFill rotWithShape="1">
              <a:gsLst>
                <a:gs pos="0">
                  <a:srgbClr val="E8B54D">
                    <a:shade val="51000"/>
                    <a:satMod val="130000"/>
                  </a:srgbClr>
                </a:gs>
                <a:gs pos="80000">
                  <a:srgbClr val="E8B54D">
                    <a:shade val="93000"/>
                    <a:satMod val="130000"/>
                  </a:srgbClr>
                </a:gs>
                <a:gs pos="100000">
                  <a:srgbClr val="E8B5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E8B5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" name="Picture 4" descr="Groups Meeting Light icon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7801" y="876300"/>
              <a:ext cx="1331590" cy="1331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82"/>
            <p:cNvSpPr txBox="1"/>
            <p:nvPr/>
          </p:nvSpPr>
          <p:spPr>
            <a:xfrm>
              <a:off x="1876125" y="1427450"/>
              <a:ext cx="48139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rPr>
                <a:t>DECISIONAL 			PROCESS</a:t>
              </a:r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48750" y="2164792"/>
            <a:ext cx="1626624" cy="674057"/>
          </a:xfrm>
          <a:prstGeom prst="rect">
            <a:avLst/>
          </a:prstGeom>
          <a:gradFill rotWithShape="1">
            <a:gsLst>
              <a:gs pos="0">
                <a:srgbClr val="CF543F">
                  <a:shade val="51000"/>
                  <a:satMod val="130000"/>
                </a:srgbClr>
              </a:gs>
              <a:gs pos="80000">
                <a:srgbClr val="CF543F">
                  <a:shade val="93000"/>
                  <a:satMod val="130000"/>
                </a:srgbClr>
              </a:gs>
              <a:gs pos="100000">
                <a:srgbClr val="CF543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wrap="none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CH" sz="1200" b="1" dirty="0" err="1">
                <a:solidFill>
                  <a:sysClr val="window" lastClr="FFFFFF"/>
                </a:solidFill>
                <a:cs typeface="Arial" charset="0"/>
              </a:rPr>
              <a:t>Operational</a:t>
            </a:r>
            <a:r>
              <a:rPr lang="fr-CH" sz="1200" b="1" dirty="0">
                <a:solidFill>
                  <a:sysClr val="window" lastClr="FFFFFF"/>
                </a:solidFill>
                <a:cs typeface="Arial" charset="0"/>
              </a:rPr>
              <a:t> Data </a:t>
            </a:r>
            <a:br>
              <a:rPr lang="fr-CH" sz="1200" b="1" dirty="0">
                <a:solidFill>
                  <a:sysClr val="window" lastClr="FFFFFF"/>
                </a:solidFill>
                <a:cs typeface="Arial" charset="0"/>
              </a:rPr>
            </a:br>
            <a:r>
              <a:rPr lang="fr-CH" sz="1200" b="1" dirty="0">
                <a:solidFill>
                  <a:sysClr val="window" lastClr="FFFFFF"/>
                </a:solidFill>
                <a:cs typeface="Arial" charset="0"/>
              </a:rPr>
              <a:t>(AX)</a:t>
            </a:r>
            <a:endParaRPr kumimoji="0" lang="fr-FR" sz="1200" b="1" i="1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8750" y="3848973"/>
            <a:ext cx="1626624" cy="656879"/>
          </a:xfrm>
          <a:prstGeom prst="rect">
            <a:avLst/>
          </a:prstGeom>
          <a:gradFill rotWithShape="1">
            <a:gsLst>
              <a:gs pos="0">
                <a:srgbClr val="848058">
                  <a:shade val="51000"/>
                  <a:satMod val="130000"/>
                </a:srgbClr>
              </a:gs>
              <a:gs pos="80000">
                <a:srgbClr val="848058">
                  <a:shade val="93000"/>
                  <a:satMod val="130000"/>
                </a:srgbClr>
              </a:gs>
              <a:gs pos="100000">
                <a:srgbClr val="848058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wrap="none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Historical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Data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(</a:t>
            </a:r>
            <a:r>
              <a:rPr kumimoji="0" lang="fr-FR" sz="12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Compierre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,</a:t>
            </a:r>
            <a:r>
              <a:rPr kumimoji="0" lang="fr-FR" sz="1200" b="1" i="0" u="none" strike="noStrike" kern="1200" cap="none" spc="0" normalizeH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r>
              <a:rPr kumimoji="0" lang="fr-FR" sz="1200" b="1" i="0" u="none" strike="noStrike" kern="1200" cap="none" spc="0" normalizeH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excel</a:t>
            </a:r>
            <a:r>
              <a:rPr kumimoji="0" lang="fr-FR" sz="1200" b="1" i="0" u="none" strike="noStrike" kern="1200" cap="none" spc="0" normalizeH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and flat files)</a:t>
            </a:r>
            <a:endParaRPr kumimoji="0" lang="de-CH" sz="12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48749" y="4728425"/>
            <a:ext cx="1626624" cy="674057"/>
          </a:xfrm>
          <a:prstGeom prst="rect">
            <a:avLst/>
          </a:prstGeom>
          <a:gradFill rotWithShape="1">
            <a:gsLst>
              <a:gs pos="0">
                <a:srgbClr val="93A299">
                  <a:shade val="51000"/>
                  <a:satMod val="130000"/>
                </a:srgbClr>
              </a:gs>
              <a:gs pos="80000">
                <a:srgbClr val="93A299">
                  <a:shade val="93000"/>
                  <a:satMod val="130000"/>
                </a:srgbClr>
              </a:gs>
              <a:gs pos="100000">
                <a:srgbClr val="93A2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wrap="none"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Web Data</a:t>
            </a:r>
            <a:endParaRPr kumimoji="0" lang="fr-FR" sz="1200" b="1" i="1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48750" y="2996419"/>
            <a:ext cx="1626624" cy="674057"/>
          </a:xfrm>
          <a:prstGeom prst="rect">
            <a:avLst/>
          </a:prstGeom>
          <a:gradFill rotWithShape="1">
            <a:gsLst>
              <a:gs pos="0">
                <a:srgbClr val="CF543F">
                  <a:shade val="51000"/>
                  <a:satMod val="130000"/>
                </a:srgbClr>
              </a:gs>
              <a:gs pos="80000">
                <a:srgbClr val="CF543F">
                  <a:shade val="93000"/>
                  <a:satMod val="130000"/>
                </a:srgbClr>
              </a:gs>
              <a:gs pos="100000">
                <a:srgbClr val="CF543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wrap="none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fr-CH" sz="1200" b="1" dirty="0">
                <a:solidFill>
                  <a:sysClr val="window" lastClr="FFFFFF"/>
                </a:solidFill>
                <a:latin typeface="Arial" charset="0"/>
                <a:cs typeface="Arial" charset="0"/>
              </a:rPr>
              <a:t>Financial Data </a:t>
            </a:r>
            <a:br>
              <a:rPr lang="fr-CH" sz="1200" b="1" dirty="0">
                <a:solidFill>
                  <a:sysClr val="window" lastClr="FFFFFF"/>
                </a:solidFill>
                <a:latin typeface="Arial" charset="0"/>
                <a:cs typeface="Arial" charset="0"/>
              </a:rPr>
            </a:br>
            <a:r>
              <a:rPr lang="fr-CH" sz="1200" b="1" dirty="0">
                <a:solidFill>
                  <a:sysClr val="window" lastClr="FFFFFF"/>
                </a:solidFill>
                <a:latin typeface="Arial" charset="0"/>
                <a:cs typeface="Arial" charset="0"/>
              </a:rPr>
              <a:t>(AX)</a:t>
            </a:r>
            <a:endParaRPr lang="fr-FR" sz="1200" b="1" dirty="0">
              <a:solidFill>
                <a:sysClr val="window" lastClr="FFFFFF"/>
              </a:solidFill>
              <a:latin typeface="Arial" charset="0"/>
              <a:cs typeface="Arial" charset="0"/>
            </a:endParaRPr>
          </a:p>
        </p:txBody>
      </p:sp>
      <p:grpSp>
        <p:nvGrpSpPr>
          <p:cNvPr id="15" name="Group 84"/>
          <p:cNvGrpSpPr/>
          <p:nvPr/>
        </p:nvGrpSpPr>
        <p:grpSpPr>
          <a:xfrm>
            <a:off x="3943070" y="2112511"/>
            <a:ext cx="3258161" cy="3365824"/>
            <a:chOff x="3703673" y="2390851"/>
            <a:chExt cx="3258161" cy="3652244"/>
          </a:xfrm>
        </p:grpSpPr>
        <p:sp>
          <p:nvSpPr>
            <p:cNvPr id="16" name="Rounded Rectangle 50"/>
            <p:cNvSpPr/>
            <p:nvPr/>
          </p:nvSpPr>
          <p:spPr>
            <a:xfrm>
              <a:off x="3703673" y="2390852"/>
              <a:ext cx="3258160" cy="3652243"/>
            </a:xfrm>
            <a:prstGeom prst="roundRect">
              <a:avLst>
                <a:gd name="adj" fmla="val 3526"/>
              </a:avLst>
            </a:prstGeom>
            <a:gradFill rotWithShape="1">
              <a:gsLst>
                <a:gs pos="0">
                  <a:srgbClr val="93A299">
                    <a:tint val="50000"/>
                    <a:satMod val="300000"/>
                  </a:srgbClr>
                </a:gs>
                <a:gs pos="35000">
                  <a:srgbClr val="93A299">
                    <a:tint val="37000"/>
                    <a:satMod val="300000"/>
                  </a:srgbClr>
                </a:gs>
                <a:gs pos="100000">
                  <a:srgbClr val="93A29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3A29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03673" y="2390851"/>
              <a:ext cx="3258161" cy="36004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Enterprise Information System</a:t>
              </a:r>
            </a:p>
          </p:txBody>
        </p:sp>
      </p:grpSp>
      <p:sp>
        <p:nvSpPr>
          <p:cNvPr id="18" name="Can 51"/>
          <p:cNvSpPr/>
          <p:nvPr/>
        </p:nvSpPr>
        <p:spPr>
          <a:xfrm>
            <a:off x="1966555" y="2164792"/>
            <a:ext cx="662027" cy="674057"/>
          </a:xfrm>
          <a:prstGeom prst="can">
            <a:avLst/>
          </a:prstGeom>
          <a:gradFill rotWithShape="1">
            <a:gsLst>
              <a:gs pos="0">
                <a:srgbClr val="CF543F">
                  <a:tint val="50000"/>
                  <a:satMod val="300000"/>
                </a:srgbClr>
              </a:gs>
              <a:gs pos="35000">
                <a:srgbClr val="CF543F">
                  <a:tint val="37000"/>
                  <a:satMod val="300000"/>
                </a:srgbClr>
              </a:gs>
              <a:gs pos="100000">
                <a:srgbClr val="CF543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F543F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ounded Rectangle 52"/>
          <p:cNvSpPr/>
          <p:nvPr/>
        </p:nvSpPr>
        <p:spPr>
          <a:xfrm>
            <a:off x="4924576" y="2454330"/>
            <a:ext cx="504056" cy="2874024"/>
          </a:xfrm>
          <a:prstGeom prst="roundRect">
            <a:avLst/>
          </a:prstGeom>
          <a:gradFill rotWithShape="1">
            <a:gsLst>
              <a:gs pos="0">
                <a:srgbClr val="93A299">
                  <a:shade val="51000"/>
                  <a:satMod val="130000"/>
                </a:srgbClr>
              </a:gs>
              <a:gs pos="80000">
                <a:srgbClr val="93A299">
                  <a:shade val="93000"/>
                  <a:satMod val="130000"/>
                </a:srgbClr>
              </a:gs>
              <a:gs pos="100000">
                <a:srgbClr val="93A2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Operational Data Store</a:t>
            </a:r>
          </a:p>
        </p:txBody>
      </p:sp>
      <p:sp>
        <p:nvSpPr>
          <p:cNvPr id="20" name="Rounded Rectangle 53"/>
          <p:cNvSpPr/>
          <p:nvPr/>
        </p:nvSpPr>
        <p:spPr>
          <a:xfrm>
            <a:off x="5497478" y="2451677"/>
            <a:ext cx="504056" cy="2876033"/>
          </a:xfrm>
          <a:prstGeom prst="roundRect">
            <a:avLst/>
          </a:prstGeom>
          <a:gradFill rotWithShape="1">
            <a:gsLst>
              <a:gs pos="0">
                <a:srgbClr val="93A299">
                  <a:shade val="51000"/>
                  <a:satMod val="130000"/>
                </a:srgbClr>
              </a:gs>
              <a:gs pos="80000">
                <a:srgbClr val="93A299">
                  <a:shade val="93000"/>
                  <a:satMod val="130000"/>
                </a:srgbClr>
              </a:gs>
              <a:gs pos="100000">
                <a:srgbClr val="93A2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Historical Data Warehouse</a:t>
            </a:r>
          </a:p>
        </p:txBody>
      </p:sp>
      <p:sp>
        <p:nvSpPr>
          <p:cNvPr id="23" name="Rounded Rectangle 56"/>
          <p:cNvSpPr/>
          <p:nvPr/>
        </p:nvSpPr>
        <p:spPr>
          <a:xfrm>
            <a:off x="4342793" y="2464172"/>
            <a:ext cx="504056" cy="2866574"/>
          </a:xfrm>
          <a:prstGeom prst="roundRect">
            <a:avLst/>
          </a:prstGeom>
          <a:gradFill rotWithShape="1">
            <a:gsLst>
              <a:gs pos="0">
                <a:srgbClr val="93A299">
                  <a:shade val="51000"/>
                  <a:satMod val="130000"/>
                </a:srgbClr>
              </a:gs>
              <a:gs pos="80000">
                <a:srgbClr val="93A299">
                  <a:shade val="93000"/>
                  <a:satMod val="130000"/>
                </a:srgbClr>
              </a:gs>
              <a:gs pos="100000">
                <a:srgbClr val="93A2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Source Layer</a:t>
            </a:r>
          </a:p>
        </p:txBody>
      </p:sp>
      <p:sp>
        <p:nvSpPr>
          <p:cNvPr id="24" name="Can 58"/>
          <p:cNvSpPr/>
          <p:nvPr/>
        </p:nvSpPr>
        <p:spPr>
          <a:xfrm>
            <a:off x="4342793" y="5223387"/>
            <a:ext cx="504056" cy="597248"/>
          </a:xfrm>
          <a:prstGeom prst="can">
            <a:avLst/>
          </a:prstGeom>
          <a:gradFill rotWithShape="1">
            <a:gsLst>
              <a:gs pos="0">
                <a:srgbClr val="B5AE53">
                  <a:shade val="51000"/>
                  <a:satMod val="130000"/>
                </a:srgbClr>
              </a:gs>
              <a:gs pos="80000">
                <a:srgbClr val="B5AE53">
                  <a:shade val="93000"/>
                  <a:satMod val="130000"/>
                </a:srgbClr>
              </a:gs>
              <a:gs pos="100000">
                <a:srgbClr val="B5AE53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SRC</a:t>
            </a:r>
          </a:p>
        </p:txBody>
      </p:sp>
      <p:sp>
        <p:nvSpPr>
          <p:cNvPr id="25" name="Can 59"/>
          <p:cNvSpPr/>
          <p:nvPr/>
        </p:nvSpPr>
        <p:spPr>
          <a:xfrm>
            <a:off x="4921414" y="5223388"/>
            <a:ext cx="504056" cy="597248"/>
          </a:xfrm>
          <a:prstGeom prst="can">
            <a:avLst/>
          </a:prstGeom>
          <a:gradFill rotWithShape="1">
            <a:gsLst>
              <a:gs pos="0">
                <a:srgbClr val="B5AE53">
                  <a:shade val="51000"/>
                  <a:satMod val="130000"/>
                </a:srgbClr>
              </a:gs>
              <a:gs pos="80000">
                <a:srgbClr val="B5AE53">
                  <a:shade val="93000"/>
                  <a:satMod val="130000"/>
                </a:srgbClr>
              </a:gs>
              <a:gs pos="100000">
                <a:srgbClr val="B5AE53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ODS</a:t>
            </a:r>
          </a:p>
        </p:txBody>
      </p:sp>
      <p:sp>
        <p:nvSpPr>
          <p:cNvPr id="26" name="Can 60"/>
          <p:cNvSpPr/>
          <p:nvPr/>
        </p:nvSpPr>
        <p:spPr>
          <a:xfrm>
            <a:off x="5497478" y="5223387"/>
            <a:ext cx="504056" cy="597248"/>
          </a:xfrm>
          <a:prstGeom prst="can">
            <a:avLst/>
          </a:prstGeom>
          <a:gradFill rotWithShape="1">
            <a:gsLst>
              <a:gs pos="0">
                <a:srgbClr val="B5AE53">
                  <a:shade val="51000"/>
                  <a:satMod val="130000"/>
                </a:srgbClr>
              </a:gs>
              <a:gs pos="80000">
                <a:srgbClr val="B5AE53">
                  <a:shade val="93000"/>
                  <a:satMod val="130000"/>
                </a:srgbClr>
              </a:gs>
              <a:gs pos="100000">
                <a:srgbClr val="B5AE53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DWH</a:t>
            </a:r>
          </a:p>
        </p:txBody>
      </p:sp>
      <p:sp>
        <p:nvSpPr>
          <p:cNvPr id="29" name="Right Arrow Callout 63"/>
          <p:cNvSpPr/>
          <p:nvPr/>
        </p:nvSpPr>
        <p:spPr>
          <a:xfrm>
            <a:off x="7073485" y="2237383"/>
            <a:ext cx="479016" cy="990963"/>
          </a:xfrm>
          <a:prstGeom prst="rightArrowCallout">
            <a:avLst>
              <a:gd name="adj1" fmla="val 21248"/>
              <a:gd name="adj2" fmla="val 21069"/>
              <a:gd name="adj3" fmla="val 26590"/>
              <a:gd name="adj4" fmla="val 65779"/>
            </a:avLst>
          </a:prstGeom>
          <a:gradFill rotWithShape="1">
            <a:gsLst>
              <a:gs pos="0">
                <a:srgbClr val="E8B54D">
                  <a:shade val="51000"/>
                  <a:satMod val="130000"/>
                </a:srgbClr>
              </a:gs>
              <a:gs pos="80000">
                <a:srgbClr val="E8B54D">
                  <a:shade val="93000"/>
                  <a:satMod val="130000"/>
                </a:srgbClr>
              </a:gs>
              <a:gs pos="100000">
                <a:srgbClr val="E8B5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itchFamily="34" charset="0"/>
                <a:ea typeface="+mn-ea"/>
                <a:cs typeface="+mn-cs"/>
              </a:rPr>
              <a:t>TOOLS</a:t>
            </a:r>
          </a:p>
        </p:txBody>
      </p:sp>
      <p:sp>
        <p:nvSpPr>
          <p:cNvPr id="30" name="Right Arrow Callout 64"/>
          <p:cNvSpPr/>
          <p:nvPr/>
        </p:nvSpPr>
        <p:spPr>
          <a:xfrm>
            <a:off x="7073485" y="3383730"/>
            <a:ext cx="479016" cy="990963"/>
          </a:xfrm>
          <a:prstGeom prst="rightArrowCallout">
            <a:avLst>
              <a:gd name="adj1" fmla="val 21248"/>
              <a:gd name="adj2" fmla="val 21069"/>
              <a:gd name="adj3" fmla="val 26590"/>
              <a:gd name="adj4" fmla="val 65779"/>
            </a:avLst>
          </a:prstGeom>
          <a:gradFill rotWithShape="1">
            <a:gsLst>
              <a:gs pos="0">
                <a:srgbClr val="E8B54D">
                  <a:shade val="51000"/>
                  <a:satMod val="130000"/>
                </a:srgbClr>
              </a:gs>
              <a:gs pos="80000">
                <a:srgbClr val="E8B54D">
                  <a:shade val="93000"/>
                  <a:satMod val="130000"/>
                </a:srgbClr>
              </a:gs>
              <a:gs pos="100000">
                <a:srgbClr val="E8B5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itchFamily="34" charset="0"/>
                <a:ea typeface="+mn-ea"/>
                <a:cs typeface="+mn-cs"/>
              </a:rPr>
              <a:t>TOOLS</a:t>
            </a:r>
          </a:p>
        </p:txBody>
      </p:sp>
      <p:sp>
        <p:nvSpPr>
          <p:cNvPr id="31" name="Right Arrow Callout 65"/>
          <p:cNvSpPr/>
          <p:nvPr/>
        </p:nvSpPr>
        <p:spPr>
          <a:xfrm>
            <a:off x="7073485" y="4536809"/>
            <a:ext cx="479016" cy="990963"/>
          </a:xfrm>
          <a:prstGeom prst="rightArrowCallout">
            <a:avLst>
              <a:gd name="adj1" fmla="val 21248"/>
              <a:gd name="adj2" fmla="val 21069"/>
              <a:gd name="adj3" fmla="val 26590"/>
              <a:gd name="adj4" fmla="val 65779"/>
            </a:avLst>
          </a:prstGeom>
          <a:gradFill rotWithShape="1">
            <a:gsLst>
              <a:gs pos="0">
                <a:srgbClr val="E8B54D">
                  <a:shade val="51000"/>
                  <a:satMod val="130000"/>
                </a:srgbClr>
              </a:gs>
              <a:gs pos="80000">
                <a:srgbClr val="E8B54D">
                  <a:shade val="93000"/>
                  <a:satMod val="130000"/>
                </a:srgbClr>
              </a:gs>
              <a:gs pos="100000">
                <a:srgbClr val="E8B5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itchFamily="34" charset="0"/>
                <a:ea typeface="+mn-ea"/>
                <a:cs typeface="+mn-cs"/>
              </a:rPr>
              <a:t>TOOLS</a:t>
            </a:r>
          </a:p>
        </p:txBody>
      </p:sp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509" y="4657721"/>
            <a:ext cx="835923" cy="462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Right Arrow Callout 69"/>
          <p:cNvSpPr/>
          <p:nvPr/>
        </p:nvSpPr>
        <p:spPr>
          <a:xfrm>
            <a:off x="3277632" y="3072177"/>
            <a:ext cx="699509" cy="703367"/>
          </a:xfrm>
          <a:prstGeom prst="rightArrowCallout">
            <a:avLst>
              <a:gd name="adj1" fmla="val 21248"/>
              <a:gd name="adj2" fmla="val 21069"/>
              <a:gd name="adj3" fmla="val 26590"/>
              <a:gd name="adj4" fmla="val 38183"/>
            </a:avLst>
          </a:prstGeom>
          <a:gradFill rotWithShape="1">
            <a:gsLst>
              <a:gs pos="0">
                <a:srgbClr val="E8B54D">
                  <a:shade val="51000"/>
                  <a:satMod val="130000"/>
                </a:srgbClr>
              </a:gs>
              <a:gs pos="80000">
                <a:srgbClr val="E8B54D">
                  <a:shade val="93000"/>
                  <a:satMod val="130000"/>
                </a:srgbClr>
              </a:gs>
              <a:gs pos="100000">
                <a:srgbClr val="E8B5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itchFamily="34" charset="0"/>
                <a:ea typeface="+mn-ea"/>
                <a:cs typeface="+mn-cs"/>
              </a:rPr>
              <a:t>EXTRACTOR</a:t>
            </a:r>
          </a:p>
        </p:txBody>
      </p:sp>
      <p:sp>
        <p:nvSpPr>
          <p:cNvPr id="36" name="Right Arrow Callout 70"/>
          <p:cNvSpPr/>
          <p:nvPr/>
        </p:nvSpPr>
        <p:spPr>
          <a:xfrm>
            <a:off x="3277632" y="3893132"/>
            <a:ext cx="699509" cy="703367"/>
          </a:xfrm>
          <a:prstGeom prst="rightArrowCallout">
            <a:avLst>
              <a:gd name="adj1" fmla="val 21248"/>
              <a:gd name="adj2" fmla="val 21069"/>
              <a:gd name="adj3" fmla="val 26590"/>
              <a:gd name="adj4" fmla="val 36730"/>
            </a:avLst>
          </a:prstGeom>
          <a:gradFill rotWithShape="1">
            <a:gsLst>
              <a:gs pos="0">
                <a:srgbClr val="E8B54D">
                  <a:shade val="51000"/>
                  <a:satMod val="130000"/>
                </a:srgbClr>
              </a:gs>
              <a:gs pos="80000">
                <a:srgbClr val="E8B54D">
                  <a:shade val="93000"/>
                  <a:satMod val="130000"/>
                </a:srgbClr>
              </a:gs>
              <a:gs pos="100000">
                <a:srgbClr val="E8B5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itchFamily="34" charset="0"/>
                <a:ea typeface="+mn-ea"/>
                <a:cs typeface="+mn-cs"/>
              </a:rPr>
              <a:t>EXTRACTOR</a:t>
            </a:r>
          </a:p>
        </p:txBody>
      </p:sp>
      <p:sp>
        <p:nvSpPr>
          <p:cNvPr id="37" name="Right Arrow Callout 71"/>
          <p:cNvSpPr/>
          <p:nvPr/>
        </p:nvSpPr>
        <p:spPr>
          <a:xfrm>
            <a:off x="3277632" y="2075160"/>
            <a:ext cx="699509" cy="833748"/>
          </a:xfrm>
          <a:prstGeom prst="rightArrowCallout">
            <a:avLst>
              <a:gd name="adj1" fmla="val 21248"/>
              <a:gd name="adj2" fmla="val 21069"/>
              <a:gd name="adj3" fmla="val 26590"/>
              <a:gd name="adj4" fmla="val 35278"/>
            </a:avLst>
          </a:prstGeom>
          <a:gradFill rotWithShape="1">
            <a:gsLst>
              <a:gs pos="0">
                <a:srgbClr val="E8B54D">
                  <a:shade val="51000"/>
                  <a:satMod val="130000"/>
                </a:srgbClr>
              </a:gs>
              <a:gs pos="80000">
                <a:srgbClr val="E8B54D">
                  <a:shade val="93000"/>
                  <a:satMod val="130000"/>
                </a:srgbClr>
              </a:gs>
              <a:gs pos="100000">
                <a:srgbClr val="E8B5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itchFamily="34" charset="0"/>
                <a:ea typeface="+mn-ea"/>
                <a:cs typeface="+mn-cs"/>
              </a:rPr>
              <a:t>CONNECTOR</a:t>
            </a:r>
          </a:p>
        </p:txBody>
      </p:sp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989" y="2177257"/>
            <a:ext cx="677441" cy="677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Can 74"/>
          <p:cNvSpPr/>
          <p:nvPr/>
        </p:nvSpPr>
        <p:spPr>
          <a:xfrm>
            <a:off x="1966554" y="2996419"/>
            <a:ext cx="662027" cy="674057"/>
          </a:xfrm>
          <a:prstGeom prst="can">
            <a:avLst/>
          </a:prstGeom>
          <a:gradFill rotWithShape="1">
            <a:gsLst>
              <a:gs pos="0">
                <a:srgbClr val="B5AE53">
                  <a:tint val="50000"/>
                  <a:satMod val="300000"/>
                </a:srgbClr>
              </a:gs>
              <a:gs pos="35000">
                <a:srgbClr val="B5AE53">
                  <a:tint val="37000"/>
                  <a:satMod val="300000"/>
                </a:srgbClr>
              </a:gs>
              <a:gs pos="100000">
                <a:srgbClr val="B5AE5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B5AE53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Can 75"/>
          <p:cNvSpPr/>
          <p:nvPr/>
        </p:nvSpPr>
        <p:spPr>
          <a:xfrm>
            <a:off x="1960917" y="3850435"/>
            <a:ext cx="662027" cy="674057"/>
          </a:xfrm>
          <a:prstGeom prst="can">
            <a:avLst/>
          </a:prstGeom>
          <a:gradFill rotWithShape="1">
            <a:gsLst>
              <a:gs pos="0">
                <a:srgbClr val="786C71">
                  <a:tint val="50000"/>
                  <a:satMod val="300000"/>
                </a:srgbClr>
              </a:gs>
              <a:gs pos="35000">
                <a:srgbClr val="786C71">
                  <a:tint val="37000"/>
                  <a:satMod val="300000"/>
                </a:srgbClr>
              </a:gs>
              <a:gs pos="100000">
                <a:srgbClr val="786C7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786C71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Can 76"/>
          <p:cNvSpPr/>
          <p:nvPr/>
        </p:nvSpPr>
        <p:spPr>
          <a:xfrm>
            <a:off x="1966555" y="4728426"/>
            <a:ext cx="662027" cy="674057"/>
          </a:xfrm>
          <a:prstGeom prst="can">
            <a:avLst/>
          </a:prstGeom>
          <a:gradFill rotWithShape="1">
            <a:gsLst>
              <a:gs pos="0">
                <a:srgbClr val="93A299">
                  <a:tint val="50000"/>
                  <a:satMod val="300000"/>
                </a:srgbClr>
              </a:gs>
              <a:gs pos="35000">
                <a:srgbClr val="93A299">
                  <a:tint val="37000"/>
                  <a:satMod val="300000"/>
                </a:srgbClr>
              </a:gs>
              <a:gs pos="100000">
                <a:srgbClr val="93A29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3A29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ight Arrow Callout 77"/>
          <p:cNvSpPr/>
          <p:nvPr/>
        </p:nvSpPr>
        <p:spPr>
          <a:xfrm>
            <a:off x="3277632" y="4728361"/>
            <a:ext cx="699509" cy="703367"/>
          </a:xfrm>
          <a:prstGeom prst="rightArrowCallout">
            <a:avLst>
              <a:gd name="adj1" fmla="val 21248"/>
              <a:gd name="adj2" fmla="val 21069"/>
              <a:gd name="adj3" fmla="val 26590"/>
              <a:gd name="adj4" fmla="val 36730"/>
            </a:avLst>
          </a:prstGeom>
          <a:gradFill rotWithShape="1">
            <a:gsLst>
              <a:gs pos="0">
                <a:srgbClr val="E8B54D">
                  <a:shade val="51000"/>
                  <a:satMod val="130000"/>
                </a:srgbClr>
              </a:gs>
              <a:gs pos="80000">
                <a:srgbClr val="E8B54D">
                  <a:shade val="93000"/>
                  <a:satMod val="130000"/>
                </a:srgbClr>
              </a:gs>
              <a:gs pos="100000">
                <a:srgbClr val="E8B5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itchFamily="34" charset="0"/>
                <a:ea typeface="+mn-ea"/>
                <a:cs typeface="+mn-cs"/>
              </a:rPr>
              <a:t>EXTRACTOR</a:t>
            </a:r>
          </a:p>
        </p:txBody>
      </p:sp>
      <p:sp>
        <p:nvSpPr>
          <p:cNvPr id="43" name="Right Arrow 78"/>
          <p:cNvSpPr/>
          <p:nvPr/>
        </p:nvSpPr>
        <p:spPr>
          <a:xfrm>
            <a:off x="2622944" y="3301800"/>
            <a:ext cx="649050" cy="190824"/>
          </a:xfrm>
          <a:prstGeom prst="rightArrow">
            <a:avLst/>
          </a:prstGeom>
          <a:gradFill rotWithShape="1">
            <a:gsLst>
              <a:gs pos="0">
                <a:srgbClr val="93A299">
                  <a:shade val="51000"/>
                  <a:satMod val="130000"/>
                </a:srgbClr>
              </a:gs>
              <a:gs pos="80000">
                <a:srgbClr val="93A299">
                  <a:shade val="93000"/>
                  <a:satMod val="130000"/>
                </a:srgbClr>
              </a:gs>
              <a:gs pos="100000">
                <a:srgbClr val="93A2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ight Arrow 79"/>
          <p:cNvSpPr/>
          <p:nvPr/>
        </p:nvSpPr>
        <p:spPr>
          <a:xfrm>
            <a:off x="2622944" y="4071490"/>
            <a:ext cx="649050" cy="190824"/>
          </a:xfrm>
          <a:prstGeom prst="rightArrow">
            <a:avLst/>
          </a:prstGeom>
          <a:gradFill rotWithShape="1">
            <a:gsLst>
              <a:gs pos="0">
                <a:srgbClr val="93A299">
                  <a:shade val="51000"/>
                  <a:satMod val="130000"/>
                </a:srgbClr>
              </a:gs>
              <a:gs pos="80000">
                <a:srgbClr val="93A299">
                  <a:shade val="93000"/>
                  <a:satMod val="130000"/>
                </a:srgbClr>
              </a:gs>
              <a:gs pos="100000">
                <a:srgbClr val="93A2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ight Arrow 80"/>
          <p:cNvSpPr/>
          <p:nvPr/>
        </p:nvSpPr>
        <p:spPr>
          <a:xfrm>
            <a:off x="2637380" y="4949480"/>
            <a:ext cx="649050" cy="190824"/>
          </a:xfrm>
          <a:prstGeom prst="rightArrow">
            <a:avLst/>
          </a:prstGeom>
          <a:gradFill rotWithShape="1">
            <a:gsLst>
              <a:gs pos="0">
                <a:srgbClr val="93A299">
                  <a:shade val="51000"/>
                  <a:satMod val="130000"/>
                </a:srgbClr>
              </a:gs>
              <a:gs pos="80000">
                <a:srgbClr val="93A299">
                  <a:shade val="93000"/>
                  <a:satMod val="130000"/>
                </a:srgbClr>
              </a:gs>
              <a:gs pos="100000">
                <a:srgbClr val="93A29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39552" y="5442764"/>
            <a:ext cx="1705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Flat files, Excel…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1628056" y="2666392"/>
            <a:ext cx="149258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softEdge rad="12700"/>
          </a:effectLst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ENTITY STORE</a:t>
            </a:r>
          </a:p>
        </p:txBody>
      </p:sp>
      <p:pic>
        <p:nvPicPr>
          <p:cNvPr id="22" name="Picture 2" descr="Résultat de recherche d'images pour &quot;power bi logo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800" y="2491979"/>
            <a:ext cx="1370461" cy="43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Résultat de recherche d'images pour &quot;ssrs logo&quot;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990" y="3632196"/>
            <a:ext cx="1431048" cy="49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ésultat de recherche d'images pour &quot;excel logo&quot;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482" y="5219054"/>
            <a:ext cx="518562" cy="51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330224"/>
      </p:ext>
    </p:extLst>
  </p:cSld>
  <p:clrMapOvr>
    <a:masterClrMapping/>
  </p:clrMapOvr>
</p:sld>
</file>

<file path=ppt/theme/theme1.xml><?xml version="1.0" encoding="utf-8"?>
<a:theme xmlns:a="http://schemas.openxmlformats.org/drawingml/2006/main" name="AKABI ppt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peakers xmlns="718174c7-69f8-4753-b663-34c574ccef94">
      <UserInfo>
        <DisplayName>i:0#.f|membership|gautier.claudel@akabi.eu</DisplayName>
        <AccountId>14</AccountId>
        <AccountType/>
      </UserInfo>
    </Speakers>
    <Speakers_x0020__x0028_External_x0029_ xmlns="718174c7-69f8-4753-b663-34c574ccef94" xsi:nil="true"/>
    <PresentedOn xmlns="718174c7-69f8-4753-b663-34c574ccef94">2018-05-31T07:00:00+00:00</PresentedOn>
    <Video xmlns="718174c7-69f8-4753-b663-34c574ccef94">
      <Url xsi:nil="true"/>
      <Description xsi:nil="true"/>
    </Video>
    <Location xmlns="718174c7-69f8-4753-b663-34c574ccef94">Luxembourg</Location>
    <SharedWithUsers xmlns="e25e3c02-6f33-4d0b-9856-c4d980939f2a">
      <UserInfo>
        <DisplayName>Charles Godart</DisplayName>
        <AccountId>35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5A3B018FFDD14A8358B77A10C573E2" ma:contentTypeVersion="9" ma:contentTypeDescription="Create a new document." ma:contentTypeScope="" ma:versionID="834b0e433b8b429c38daadc0569b9459">
  <xsd:schema xmlns:xsd="http://www.w3.org/2001/XMLSchema" xmlns:xs="http://www.w3.org/2001/XMLSchema" xmlns:p="http://schemas.microsoft.com/office/2006/metadata/properties" xmlns:ns2="718174c7-69f8-4753-b663-34c574ccef94" xmlns:ns3="e25e3c02-6f33-4d0b-9856-c4d980939f2a" targetNamespace="http://schemas.microsoft.com/office/2006/metadata/properties" ma:root="true" ma:fieldsID="8f74bce93845e163b6c9d2ac56568dcb" ns2:_="" ns3:_="">
    <xsd:import namespace="718174c7-69f8-4753-b663-34c574ccef94"/>
    <xsd:import namespace="e25e3c02-6f33-4d0b-9856-c4d980939f2a"/>
    <xsd:element name="properties">
      <xsd:complexType>
        <xsd:sequence>
          <xsd:element name="documentManagement">
            <xsd:complexType>
              <xsd:all>
                <xsd:element ref="ns2:Speakers" minOccurs="0"/>
                <xsd:element ref="ns2:PresentedOn"/>
                <xsd:element ref="ns2:Location"/>
                <xsd:element ref="ns2:Speakers_x0020__x0028_External_x0029_" minOccurs="0"/>
                <xsd:element ref="ns2:Video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8174c7-69f8-4753-b663-34c574ccef94" elementFormDefault="qualified">
    <xsd:import namespace="http://schemas.microsoft.com/office/2006/documentManagement/types"/>
    <xsd:import namespace="http://schemas.microsoft.com/office/infopath/2007/PartnerControls"/>
    <xsd:element name="Speakers" ma:index="8" nillable="true" ma:displayName="Speakers (Internal)" ma:list="UserInfo" ma:SharePointGroup="0" ma:internalName="Speak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PresentedOn" ma:index="9" ma:displayName="PresentedOn" ma:format="DateOnly" ma:internalName="PresentedOn">
      <xsd:simpleType>
        <xsd:restriction base="dms:DateTime"/>
      </xsd:simpleType>
    </xsd:element>
    <xsd:element name="Location" ma:index="10" ma:displayName="Location" ma:internalName="Location">
      <xsd:simpleType>
        <xsd:union memberTypes="dms:Text">
          <xsd:simpleType>
            <xsd:restriction base="dms:Choice">
              <xsd:enumeration value="Bruxelles"/>
              <xsd:enumeration value="Luxembourg"/>
            </xsd:restriction>
          </xsd:simpleType>
        </xsd:union>
      </xsd:simpleType>
    </xsd:element>
    <xsd:element name="Speakers_x0020__x0028_External_x0029_" ma:index="11" nillable="true" ma:displayName="Speakers (External)" ma:internalName="Speakers_x0020__x0028_External_x0029_">
      <xsd:simpleType>
        <xsd:restriction base="dms:Text">
          <xsd:maxLength value="255"/>
        </xsd:restriction>
      </xsd:simpleType>
    </xsd:element>
    <xsd:element name="Video" ma:index="12" nillable="true" ma:displayName="Video" ma:format="Hyperlink" ma:internalName="Video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5e3c02-6f33-4d0b-9856-c4d980939f2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DE9FF0-1589-4A40-8AD6-90A9AAB15817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e25e3c02-6f33-4d0b-9856-c4d980939f2a"/>
    <ds:schemaRef ds:uri="http://www.w3.org/XML/1998/namespace"/>
    <ds:schemaRef ds:uri="http://purl.org/dc/dcmitype/"/>
    <ds:schemaRef ds:uri="http://schemas.microsoft.com/office/2006/metadata/properties"/>
    <ds:schemaRef ds:uri="http://schemas.openxmlformats.org/package/2006/metadata/core-properties"/>
    <ds:schemaRef ds:uri="718174c7-69f8-4753-b663-34c574ccef94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770D126-331F-48BF-AE30-F72566D78F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8174c7-69f8-4753-b663-34c574ccef94"/>
    <ds:schemaRef ds:uri="e25e3c02-6f33-4d0b-9856-c4d980939f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9E39A9E-2B3C-4C10-BF43-5C999F910E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AKABI ppt template</Template>
  <TotalTime>7797</TotalTime>
  <Words>887</Words>
  <Application>Microsoft Office PowerPoint</Application>
  <PresentationFormat>On-screen Show (4:3)</PresentationFormat>
  <Paragraphs>120</Paragraphs>
  <Slides>14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Wingdings</vt:lpstr>
      <vt:lpstr>AKABI ppt template</vt:lpstr>
      <vt:lpstr>Microsoft Excel Worksheet</vt:lpstr>
      <vt:lpstr>PowerPoint Presentation</vt:lpstr>
      <vt:lpstr>Présentation Client</vt:lpstr>
      <vt:lpstr>PowerPoint Presentation</vt:lpstr>
      <vt:lpstr>Contexte</vt:lpstr>
      <vt:lpstr>Notre Offre</vt:lpstr>
      <vt:lpstr>Principaux défis à relever</vt:lpstr>
      <vt:lpstr>Mais alors, pourquoi faire ce projet??</vt:lpstr>
      <vt:lpstr>Architecture cible Entity Store</vt:lpstr>
      <vt:lpstr>Architecture BI Cible</vt:lpstr>
      <vt:lpstr>Risques identifiés</vt:lpstr>
      <vt:lpstr>Besoins en reporting</vt:lpstr>
      <vt:lpstr>Ce qu’il s’est réellement passé…</vt:lpstr>
      <vt:lpstr>Démo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Ice Watch Retour XP</dc:title>
  <dc:creator>Gautier Claudel</dc:creator>
  <cp:lastModifiedBy>Charles Godart</cp:lastModifiedBy>
  <cp:revision>79</cp:revision>
  <dcterms:created xsi:type="dcterms:W3CDTF">2014-07-11T07:44:20Z</dcterms:created>
  <dcterms:modified xsi:type="dcterms:W3CDTF">2019-03-20T18:27:29Z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0x010100335A3B018FFDD14A8358B77A10C573E2</vt:lpwstr>
  </property>
</Properties>
</file>